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Raleway"/>
      <p:regular r:id="rId10"/>
      <p:bold r:id="rId11"/>
      <p:italic r:id="rId12"/>
      <p:boldItalic r:id="rId13"/>
    </p:embeddedFont>
    <p:embeddedFont>
      <p:font typeface="La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bold.fntdata"/><Relationship Id="rId10" Type="http://schemas.openxmlformats.org/officeDocument/2006/relationships/font" Target="fonts/Raleway-regular.fntdata"/><Relationship Id="rId13" Type="http://schemas.openxmlformats.org/officeDocument/2006/relationships/font" Target="fonts/Raleway-boldItalic.fntdata"/><Relationship Id="rId12"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bold.fntdata"/><Relationship Id="rId14" Type="http://schemas.openxmlformats.org/officeDocument/2006/relationships/font" Target="fonts/Lato-regular.fntdata"/><Relationship Id="rId17" Type="http://schemas.openxmlformats.org/officeDocument/2006/relationships/font" Target="fonts/Lato-boldItalic.fntdata"/><Relationship Id="rId16"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 sz="600">
                <a:latin typeface="Raleway"/>
                <a:ea typeface="Raleway"/>
                <a:cs typeface="Raleway"/>
                <a:sym typeface="Raleway"/>
              </a:rPr>
              <a:t>機密</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ja" sz="600">
                <a:latin typeface="Raleway"/>
                <a:ea typeface="Raleway"/>
                <a:cs typeface="Raleway"/>
                <a:sym typeface="Raleway"/>
              </a:rPr>
              <a:t>PDFの翻訳ツール作成株式会社</a:t>
            </a:r>
            <a:r>
              <a:rPr lang="ja" sz="600">
                <a:latin typeface="Raleway"/>
                <a:ea typeface="Raleway"/>
                <a:cs typeface="Raleway"/>
                <a:sym typeface="Raleway"/>
              </a:rPr>
              <a:t> 専用</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600">
                <a:latin typeface="Raleway"/>
                <a:ea typeface="Raleway"/>
                <a:cs typeface="Raleway"/>
                <a:sym typeface="Raleway"/>
              </a:rPr>
              <a:t>バージョン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ja" sz="600">
                <a:solidFill>
                  <a:srgbClr val="FFFFFF"/>
                </a:solidFill>
                <a:latin typeface="Raleway"/>
                <a:ea typeface="Raleway"/>
                <a:cs typeface="Raleway"/>
                <a:sym typeface="Raleway"/>
              </a:rPr>
              <a:t>機密</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ja" sz="600">
                <a:solidFill>
                  <a:srgbClr val="FFFFFF"/>
                </a:solidFill>
                <a:latin typeface="Raleway"/>
                <a:ea typeface="Raleway"/>
                <a:cs typeface="Raleway"/>
                <a:sym typeface="Raleway"/>
              </a:rPr>
              <a:t>PDFの翻訳ツール作成株式会社　</a:t>
            </a:r>
            <a:r>
              <a:rPr lang="ja" sz="600">
                <a:solidFill>
                  <a:srgbClr val="FFFFFF"/>
                </a:solidFill>
                <a:latin typeface="Raleway"/>
                <a:ea typeface="Raleway"/>
                <a:cs typeface="Raleway"/>
                <a:sym typeface="Raleway"/>
              </a:rPr>
              <a:t>専用</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600">
                <a:solidFill>
                  <a:srgbClr val="FFFFFF"/>
                </a:solidFill>
                <a:latin typeface="Raleway"/>
                <a:ea typeface="Raleway"/>
                <a:cs typeface="Raleway"/>
                <a:sym typeface="Raleway"/>
              </a:rPr>
              <a:t>バージョン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ja"/>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ja"/>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575" y="128380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4800">
                <a:solidFill>
                  <a:srgbClr val="000000"/>
                </a:solidFill>
              </a:rPr>
              <a:t>コンサルティング提案書</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ja" sz="1400"/>
              <a:t>市場の変化を先取りし、新たな成長のステージへ導くための実行可能な戦略をご提案します。</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nvSpPr>
        <p:spPr>
          <a:xfrm>
            <a:off x="1293850" y="2274400"/>
            <a:ext cx="1800300" cy="2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概要</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解決すべき問題</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プロジェクトの目的</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市場トレンド</a:t>
            </a:r>
            <a:endParaRPr sz="1300">
              <a:solidFill>
                <a:schemeClr val="lt1"/>
              </a:solidFill>
              <a:latin typeface="Raleway"/>
              <a:ea typeface="Raleway"/>
              <a:cs typeface="Raleway"/>
              <a:sym typeface="Raleway"/>
            </a:endParaRPr>
          </a:p>
          <a:p>
            <a:pPr indent="0" lvl="0" marL="0" rtl="0" algn="l">
              <a:spcBef>
                <a:spcPts val="0"/>
              </a:spcBef>
              <a:spcAft>
                <a:spcPts val="0"/>
              </a:spcAft>
              <a:buNone/>
            </a:pPr>
            <a:r>
              <a:t/>
            </a:r>
            <a:endParaRPr sz="1300">
              <a:solidFill>
                <a:schemeClr val="lt1"/>
              </a:solidFill>
              <a:latin typeface="Raleway"/>
              <a:ea typeface="Raleway"/>
              <a:cs typeface="Raleway"/>
              <a:sym typeface="Raleway"/>
            </a:endParaRPr>
          </a:p>
        </p:txBody>
      </p:sp>
      <p:sp>
        <p:nvSpPr>
          <p:cNvPr id="183" name="Google Shape;183;p19"/>
          <p:cNvSpPr txBox="1"/>
          <p:nvPr/>
        </p:nvSpPr>
        <p:spPr>
          <a:xfrm>
            <a:off x="3448617" y="2274391"/>
            <a:ext cx="1607700" cy="2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1300">
                <a:solidFill>
                  <a:schemeClr val="lt1"/>
                </a:solidFill>
                <a:uFill>
                  <a:noFill/>
                </a:uFill>
                <a:latin typeface="Raleway"/>
                <a:ea typeface="Raleway"/>
                <a:cs typeface="Raleway"/>
                <a:sym typeface="Raleway"/>
                <a:hlinkClick action="ppaction://hlinksldjump" r:id="rId3">
                  <a:extLst>
                    <a:ext uri="{A12FA001-AC4F-418D-AE19-62706E023703}">
                      <ahyp:hlinkClr val="tx"/>
                    </a:ext>
                  </a:extLst>
                </a:hlinkClick>
              </a:rPr>
              <a:t>トレンド分析</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対象ユーザー</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解決策の提案</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プロセス</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t/>
            </a:r>
            <a:endParaRPr sz="1300">
              <a:solidFill>
                <a:schemeClr val="lt1"/>
              </a:solidFill>
              <a:latin typeface="Raleway"/>
              <a:ea typeface="Raleway"/>
              <a:cs typeface="Raleway"/>
              <a:sym typeface="Raleway"/>
            </a:endParaRPr>
          </a:p>
        </p:txBody>
      </p:sp>
      <p:sp>
        <p:nvSpPr>
          <p:cNvPr id="184" name="Google Shape;184;p19"/>
          <p:cNvSpPr txBox="1"/>
          <p:nvPr/>
        </p:nvSpPr>
        <p:spPr>
          <a:xfrm>
            <a:off x="5610439" y="2274391"/>
            <a:ext cx="1607700" cy="2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1300">
                <a:solidFill>
                  <a:schemeClr val="lt1"/>
                </a:solidFill>
                <a:uFill>
                  <a:noFill/>
                </a:uFill>
                <a:latin typeface="Raleway"/>
                <a:ea typeface="Raleway"/>
                <a:cs typeface="Raleway"/>
                <a:sym typeface="Raleway"/>
                <a:hlinkClick action="ppaction://hlinksldjump" r:id="rId4">
                  <a:extLst>
                    <a:ext uri="{A12FA001-AC4F-418D-AE19-62706E023703}">
                      <ahyp:hlinkClr val="tx"/>
                    </a:ext>
                  </a:extLst>
                </a:hlinkClick>
              </a:rPr>
              <a:t>成果物</a:t>
            </a:r>
            <a:endParaRPr sz="1300">
              <a:solidFill>
                <a:schemeClr val="lt1"/>
              </a:solidFill>
              <a:latin typeface="Raleway"/>
              <a:ea typeface="Raleway"/>
              <a:cs typeface="Raleway"/>
              <a:sym typeface="Raleway"/>
            </a:endParaRPr>
          </a:p>
          <a:p>
            <a:pPr indent="0" lvl="0" marL="0" rtl="0" algn="l">
              <a:spcBef>
                <a:spcPts val="1600"/>
              </a:spcBef>
              <a:spcAft>
                <a:spcPts val="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展望</a:t>
            </a:r>
            <a:endParaRPr sz="1300">
              <a:solidFill>
                <a:schemeClr val="lt1"/>
              </a:solidFill>
              <a:latin typeface="Raleway"/>
              <a:ea typeface="Raleway"/>
              <a:cs typeface="Raleway"/>
              <a:sym typeface="Raleway"/>
            </a:endParaRPr>
          </a:p>
          <a:p>
            <a:pPr indent="0" lvl="0" marL="0" rtl="0" algn="l">
              <a:spcBef>
                <a:spcPts val="1600"/>
              </a:spcBef>
              <a:spcAft>
                <a:spcPts val="1600"/>
              </a:spcAft>
              <a:buNone/>
            </a:pPr>
            <a:r>
              <a:rPr lang="ja" sz="1300">
                <a:solidFill>
                  <a:schemeClr val="lt1"/>
                </a:solidFill>
                <a:uFill>
                  <a:noFill/>
                </a:uFill>
                <a:latin typeface="Raleway"/>
                <a:ea typeface="Raleway"/>
                <a:cs typeface="Raleway"/>
                <a:sym typeface="Raleway"/>
                <a:hlinkClick>
                  <a:extLst>
                    <a:ext uri="{A12FA001-AC4F-418D-AE19-62706E023703}">
                      <ahyp:hlinkClr val="tx"/>
                    </a:ext>
                  </a:extLst>
                </a:hlinkClick>
              </a:rPr>
              <a:t>チーム構成</a:t>
            </a:r>
            <a:endParaRPr sz="1300">
              <a:solidFill>
                <a:schemeClr val="lt1"/>
              </a:solidFill>
              <a:latin typeface="Raleway"/>
              <a:ea typeface="Raleway"/>
              <a:cs typeface="Raleway"/>
              <a:sym typeface="Raleway"/>
            </a:endParaRPr>
          </a:p>
        </p:txBody>
      </p:sp>
      <p:sp>
        <p:nvSpPr>
          <p:cNvPr id="185" name="Google Shape;185;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目次</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solidFill>
                  <a:srgbClr val="000000"/>
                </a:solidFill>
              </a:rPr>
              <a:t>成果物</a:t>
            </a:r>
            <a:endParaRPr/>
          </a:p>
        </p:txBody>
      </p:sp>
      <p:sp>
        <p:nvSpPr>
          <p:cNvPr id="191" name="Google Shape;191;p20"/>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1200">
                <a:solidFill>
                  <a:srgbClr val="0E0E0E"/>
                </a:solidFill>
                <a:latin typeface="Arial"/>
                <a:ea typeface="Arial"/>
                <a:cs typeface="Arial"/>
                <a:sym typeface="Arial"/>
              </a:rPr>
              <a:t>私たちの取り組みが生み出した具体的な成果を紹介します</a:t>
            </a:r>
            <a:endParaRPr sz="1100"/>
          </a:p>
        </p:txBody>
      </p:sp>
      <p:sp>
        <p:nvSpPr>
          <p:cNvPr id="192" name="Google Shape;192;p20"/>
          <p:cNvSpPr txBox="1"/>
          <p:nvPr/>
        </p:nvSpPr>
        <p:spPr>
          <a:xfrm>
            <a:off x="9923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800">
                <a:solidFill>
                  <a:schemeClr val="dk1"/>
                </a:solidFill>
                <a:latin typeface="Lato"/>
                <a:ea typeface="Lato"/>
                <a:cs typeface="Lato"/>
                <a:sym typeface="Lato"/>
              </a:rPr>
              <a:t>プロジェクトの総ダウンロード数 </a:t>
            </a:r>
            <a:endParaRPr b="1" sz="800">
              <a:solidFill>
                <a:schemeClr val="dk1"/>
              </a:solidFill>
              <a:latin typeface="Lato"/>
              <a:ea typeface="Lato"/>
              <a:cs typeface="Lato"/>
              <a:sym typeface="Lato"/>
            </a:endParaRPr>
          </a:p>
        </p:txBody>
      </p:sp>
      <p:sp>
        <p:nvSpPr>
          <p:cNvPr id="193" name="Google Shape;193;p20"/>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4800">
                <a:solidFill>
                  <a:schemeClr val="dk1"/>
                </a:solidFill>
                <a:latin typeface="Lato"/>
                <a:ea typeface="Lato"/>
                <a:cs typeface="Lato"/>
                <a:sym typeface="Lato"/>
              </a:rPr>
              <a:t>45K</a:t>
            </a:r>
            <a:endParaRPr b="1" sz="4800">
              <a:solidFill>
                <a:schemeClr val="dk1"/>
              </a:solidFill>
              <a:latin typeface="Lato"/>
              <a:ea typeface="Lato"/>
              <a:cs typeface="Lato"/>
              <a:sym typeface="Lato"/>
            </a:endParaRPr>
          </a:p>
        </p:txBody>
      </p:sp>
      <p:sp>
        <p:nvSpPr>
          <p:cNvPr id="194" name="Google Shape;194;p20"/>
          <p:cNvSpPr txBox="1"/>
          <p:nvPr/>
        </p:nvSpPr>
        <p:spPr>
          <a:xfrm>
            <a:off x="8426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1100">
                <a:solidFill>
                  <a:schemeClr val="accent1"/>
                </a:solidFill>
                <a:latin typeface="Lato"/>
                <a:ea typeface="Lato"/>
                <a:cs typeface="Lato"/>
                <a:sym typeface="Lato"/>
              </a:rPr>
              <a:t>世界中のユーザーが利用しています。</a:t>
            </a:r>
            <a:endParaRPr b="1" sz="1100">
              <a:solidFill>
                <a:schemeClr val="accent1"/>
              </a:solidFill>
              <a:latin typeface="Lato"/>
              <a:ea typeface="Lato"/>
              <a:cs typeface="Lato"/>
              <a:sym typeface="Lato"/>
            </a:endParaRPr>
          </a:p>
        </p:txBody>
      </p:sp>
      <p:cxnSp>
        <p:nvCxnSpPr>
          <p:cNvPr id="195" name="Google Shape;195;p20"/>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196" name="Google Shape;196;p20"/>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800">
                <a:solidFill>
                  <a:schemeClr val="dk1"/>
                </a:solidFill>
                <a:latin typeface="Lato"/>
                <a:ea typeface="Lato"/>
                <a:cs typeface="Lato"/>
                <a:sym typeface="Lato"/>
              </a:rPr>
              <a:t>翻訳済みテキスト件数</a:t>
            </a:r>
            <a:endParaRPr b="1" sz="800">
              <a:solidFill>
                <a:schemeClr val="dk1"/>
              </a:solidFill>
              <a:latin typeface="Lato"/>
              <a:ea typeface="Lato"/>
              <a:cs typeface="Lato"/>
              <a:sym typeface="Lato"/>
            </a:endParaRPr>
          </a:p>
        </p:txBody>
      </p:sp>
      <p:sp>
        <p:nvSpPr>
          <p:cNvPr id="197" name="Google Shape;197;p20"/>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4800">
                <a:solidFill>
                  <a:schemeClr val="dk1"/>
                </a:solidFill>
                <a:latin typeface="Lato"/>
                <a:ea typeface="Lato"/>
                <a:cs typeface="Lato"/>
                <a:sym typeface="Lato"/>
              </a:rPr>
              <a:t>690K</a:t>
            </a:r>
            <a:endParaRPr b="1" sz="4800">
              <a:solidFill>
                <a:schemeClr val="dk1"/>
              </a:solidFill>
              <a:latin typeface="Lato"/>
              <a:ea typeface="Lato"/>
              <a:cs typeface="Lato"/>
              <a:sym typeface="Lato"/>
            </a:endParaRPr>
          </a:p>
        </p:txBody>
      </p:sp>
      <p:sp>
        <p:nvSpPr>
          <p:cNvPr id="198" name="Google Shape;198;p20"/>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1100">
                <a:solidFill>
                  <a:schemeClr val="accent1"/>
                </a:solidFill>
                <a:latin typeface="Lato"/>
                <a:ea typeface="Lato"/>
                <a:cs typeface="Lato"/>
                <a:sym typeface="Lato"/>
              </a:rPr>
              <a:t>多言語データの活用が急速に進展しました。</a:t>
            </a:r>
            <a:endParaRPr b="1" sz="1100">
              <a:solidFill>
                <a:schemeClr val="accent1"/>
              </a:solidFill>
              <a:latin typeface="Lato"/>
              <a:ea typeface="Lato"/>
              <a:cs typeface="Lato"/>
              <a:sym typeface="Lato"/>
            </a:endParaRPr>
          </a:p>
        </p:txBody>
      </p:sp>
      <p:cxnSp>
        <p:nvCxnSpPr>
          <p:cNvPr id="199" name="Google Shape;199;p20"/>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00" name="Google Shape;200;p20"/>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800">
                <a:solidFill>
                  <a:schemeClr val="dk1"/>
                </a:solidFill>
                <a:latin typeface="Lato"/>
                <a:ea typeface="Lato"/>
                <a:cs typeface="Lato"/>
                <a:sym typeface="Lato"/>
              </a:rPr>
              <a:t>月間アクティブユーザー数</a:t>
            </a:r>
            <a:endParaRPr b="1" sz="800">
              <a:solidFill>
                <a:schemeClr val="dk1"/>
              </a:solidFill>
              <a:latin typeface="Lato"/>
              <a:ea typeface="Lato"/>
              <a:cs typeface="Lato"/>
              <a:sym typeface="Lato"/>
            </a:endParaRPr>
          </a:p>
        </p:txBody>
      </p:sp>
      <p:sp>
        <p:nvSpPr>
          <p:cNvPr id="201" name="Google Shape;201;p20"/>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4800">
                <a:solidFill>
                  <a:schemeClr val="dk1"/>
                </a:solidFill>
                <a:latin typeface="Lato"/>
                <a:ea typeface="Lato"/>
                <a:cs typeface="Lato"/>
                <a:sym typeface="Lato"/>
              </a:rPr>
              <a:t>100K</a:t>
            </a:r>
            <a:endParaRPr b="1" sz="4800">
              <a:solidFill>
                <a:schemeClr val="dk1"/>
              </a:solidFill>
              <a:latin typeface="Lato"/>
              <a:ea typeface="Lato"/>
              <a:cs typeface="Lato"/>
              <a:sym typeface="Lato"/>
            </a:endParaRPr>
          </a:p>
        </p:txBody>
      </p:sp>
      <p:sp>
        <p:nvSpPr>
          <p:cNvPr id="202" name="Google Shape;202;p20"/>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ja" sz="1100">
                <a:solidFill>
                  <a:schemeClr val="accent1"/>
                </a:solidFill>
                <a:latin typeface="Lato"/>
                <a:ea typeface="Lato"/>
                <a:cs typeface="Lato"/>
                <a:sym typeface="Lato"/>
              </a:rPr>
              <a:t>継続的に成長を続けるコミュニティです。</a:t>
            </a:r>
            <a:endParaRPr b="1" sz="11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solidFill>
                  <a:srgbClr val="000000"/>
                </a:solidFill>
              </a:rPr>
              <a:t>トレンド分析</a:t>
            </a:r>
            <a:endParaRPr/>
          </a:p>
        </p:txBody>
      </p:sp>
      <p:sp>
        <p:nvSpPr>
          <p:cNvPr id="208" name="Google Shape;208;p21"/>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1100"/>
              <a:t>各四半期における主要トレンドの推移を比較分析しました。</a:t>
            </a:r>
            <a:endParaRPr sz="1100"/>
          </a:p>
          <a:p>
            <a:pPr indent="0" lvl="0" marL="0" rtl="0" algn="l">
              <a:spcBef>
                <a:spcPts val="1600"/>
              </a:spcBef>
              <a:spcAft>
                <a:spcPts val="1600"/>
              </a:spcAft>
              <a:buNone/>
            </a:pPr>
            <a:r>
              <a:rPr lang="ja" sz="1100"/>
              <a:t>トレンド01は前年同期比で安定した成長を維持し、トレンド02はやや変動が見られます。全体として季節要因の影響が小さい安定的な傾向が確認されました。</a:t>
            </a:r>
            <a:endParaRPr sz="1100"/>
          </a:p>
        </p:txBody>
      </p:sp>
      <p:grpSp>
        <p:nvGrpSpPr>
          <p:cNvPr id="209" name="Google Shape;209;p21"/>
          <p:cNvGrpSpPr/>
          <p:nvPr/>
        </p:nvGrpSpPr>
        <p:grpSpPr>
          <a:xfrm>
            <a:off x="936487" y="2597895"/>
            <a:ext cx="7265875" cy="1739171"/>
            <a:chOff x="872477" y="2521699"/>
            <a:chExt cx="7399058" cy="1739171"/>
          </a:xfrm>
        </p:grpSpPr>
        <p:sp>
          <p:nvSpPr>
            <p:cNvPr id="210" name="Google Shape;210;p21"/>
            <p:cNvSpPr/>
            <p:nvPr/>
          </p:nvSpPr>
          <p:spPr>
            <a:xfrm>
              <a:off x="872480" y="2521725"/>
              <a:ext cx="7394100" cy="173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1"/>
            <p:cNvGrpSpPr/>
            <p:nvPr/>
          </p:nvGrpSpPr>
          <p:grpSpPr>
            <a:xfrm>
              <a:off x="872477" y="2521699"/>
              <a:ext cx="7399058" cy="1739171"/>
              <a:chOff x="830400" y="2729250"/>
              <a:chExt cx="7399058" cy="1531500"/>
            </a:xfrm>
          </p:grpSpPr>
          <p:cxnSp>
            <p:nvCxnSpPr>
              <p:cNvPr id="212" name="Google Shape;212;p21"/>
              <p:cNvCxnSpPr/>
              <p:nvPr/>
            </p:nvCxnSpPr>
            <p:spPr>
              <a:xfrm>
                <a:off x="835358" y="409891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13" name="Google Shape;213;p21"/>
              <p:cNvCxnSpPr/>
              <p:nvPr/>
            </p:nvCxnSpPr>
            <p:spPr>
              <a:xfrm>
                <a:off x="835358" y="394673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14" name="Google Shape;214;p21"/>
              <p:cNvCxnSpPr/>
              <p:nvPr/>
            </p:nvCxnSpPr>
            <p:spPr>
              <a:xfrm>
                <a:off x="830400" y="4258271"/>
                <a:ext cx="7394100" cy="0"/>
              </a:xfrm>
              <a:prstGeom prst="straightConnector1">
                <a:avLst/>
              </a:prstGeom>
              <a:noFill/>
              <a:ln cap="flat" cmpd="sng" w="9525">
                <a:solidFill>
                  <a:srgbClr val="FFFFFF"/>
                </a:solidFill>
                <a:prstDash val="solid"/>
                <a:round/>
                <a:headEnd len="med" w="med" type="none"/>
                <a:tailEnd len="med" w="med" type="none"/>
              </a:ln>
            </p:spPr>
          </p:cxnSp>
          <p:cxnSp>
            <p:nvCxnSpPr>
              <p:cNvPr id="215" name="Google Shape;215;p21"/>
              <p:cNvCxnSpPr/>
              <p:nvPr/>
            </p:nvCxnSpPr>
            <p:spPr>
              <a:xfrm rot="10800000">
                <a:off x="83040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16" name="Google Shape;216;p21"/>
              <p:cNvCxnSpPr/>
              <p:nvPr/>
            </p:nvCxnSpPr>
            <p:spPr>
              <a:xfrm rot="10800000">
                <a:off x="144656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17" name="Google Shape;217;p21"/>
              <p:cNvCxnSpPr/>
              <p:nvPr/>
            </p:nvCxnSpPr>
            <p:spPr>
              <a:xfrm rot="10800000">
                <a:off x="452739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18" name="Google Shape;218;p21"/>
              <p:cNvCxnSpPr/>
              <p:nvPr/>
            </p:nvCxnSpPr>
            <p:spPr>
              <a:xfrm rot="10800000">
                <a:off x="514356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19" name="Google Shape;219;p21"/>
              <p:cNvCxnSpPr/>
              <p:nvPr/>
            </p:nvCxnSpPr>
            <p:spPr>
              <a:xfrm rot="10800000">
                <a:off x="575972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0" name="Google Shape;220;p21"/>
              <p:cNvCxnSpPr/>
              <p:nvPr/>
            </p:nvCxnSpPr>
            <p:spPr>
              <a:xfrm rot="10800000">
                <a:off x="637589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1" name="Google Shape;221;p21"/>
              <p:cNvCxnSpPr/>
              <p:nvPr/>
            </p:nvCxnSpPr>
            <p:spPr>
              <a:xfrm rot="10800000">
                <a:off x="8221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2" name="Google Shape;222;p21"/>
              <p:cNvCxnSpPr/>
              <p:nvPr/>
            </p:nvCxnSpPr>
            <p:spPr>
              <a:xfrm rot="10800000">
                <a:off x="2062732"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3" name="Google Shape;223;p21"/>
              <p:cNvCxnSpPr/>
              <p:nvPr/>
            </p:nvCxnSpPr>
            <p:spPr>
              <a:xfrm rot="10800000">
                <a:off x="2678898"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4" name="Google Shape;224;p21"/>
              <p:cNvCxnSpPr/>
              <p:nvPr/>
            </p:nvCxnSpPr>
            <p:spPr>
              <a:xfrm rot="10800000">
                <a:off x="3295064"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5" name="Google Shape;225;p21"/>
              <p:cNvCxnSpPr/>
              <p:nvPr/>
            </p:nvCxnSpPr>
            <p:spPr>
              <a:xfrm rot="10800000">
                <a:off x="391123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6" name="Google Shape;226;p21"/>
              <p:cNvCxnSpPr/>
              <p:nvPr/>
            </p:nvCxnSpPr>
            <p:spPr>
              <a:xfrm rot="10800000">
                <a:off x="6992060"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7" name="Google Shape;227;p21"/>
              <p:cNvCxnSpPr/>
              <p:nvPr/>
            </p:nvCxnSpPr>
            <p:spPr>
              <a:xfrm rot="10800000">
                <a:off x="7608226" y="2729250"/>
                <a:ext cx="0" cy="1531500"/>
              </a:xfrm>
              <a:prstGeom prst="straightConnector1">
                <a:avLst/>
              </a:prstGeom>
              <a:noFill/>
              <a:ln cap="flat" cmpd="sng" w="9525">
                <a:solidFill>
                  <a:srgbClr val="FFFFFF"/>
                </a:solidFill>
                <a:prstDash val="solid"/>
                <a:round/>
                <a:headEnd len="med" w="med" type="none"/>
                <a:tailEnd len="med" w="med" type="none"/>
              </a:ln>
            </p:spPr>
          </p:cxnSp>
          <p:cxnSp>
            <p:nvCxnSpPr>
              <p:cNvPr id="228" name="Google Shape;228;p21"/>
              <p:cNvCxnSpPr/>
              <p:nvPr/>
            </p:nvCxnSpPr>
            <p:spPr>
              <a:xfrm>
                <a:off x="835358" y="379454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29" name="Google Shape;229;p21"/>
              <p:cNvCxnSpPr/>
              <p:nvPr/>
            </p:nvCxnSpPr>
            <p:spPr>
              <a:xfrm>
                <a:off x="835358" y="364236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0" name="Google Shape;230;p21"/>
              <p:cNvCxnSpPr/>
              <p:nvPr/>
            </p:nvCxnSpPr>
            <p:spPr>
              <a:xfrm>
                <a:off x="835358" y="349017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1" name="Google Shape;231;p21"/>
              <p:cNvCxnSpPr/>
              <p:nvPr/>
            </p:nvCxnSpPr>
            <p:spPr>
              <a:xfrm>
                <a:off x="835358" y="333799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2" name="Google Shape;232;p21"/>
              <p:cNvCxnSpPr/>
              <p:nvPr/>
            </p:nvCxnSpPr>
            <p:spPr>
              <a:xfrm>
                <a:off x="835358" y="318580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3" name="Google Shape;233;p21"/>
              <p:cNvCxnSpPr/>
              <p:nvPr/>
            </p:nvCxnSpPr>
            <p:spPr>
              <a:xfrm>
                <a:off x="835358" y="3033620"/>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4" name="Google Shape;234;p21"/>
              <p:cNvCxnSpPr/>
              <p:nvPr/>
            </p:nvCxnSpPr>
            <p:spPr>
              <a:xfrm>
                <a:off x="835358" y="2881435"/>
                <a:ext cx="7394100" cy="0"/>
              </a:xfrm>
              <a:prstGeom prst="straightConnector1">
                <a:avLst/>
              </a:prstGeom>
              <a:noFill/>
              <a:ln cap="flat" cmpd="sng" w="9525">
                <a:solidFill>
                  <a:srgbClr val="FFFFFF"/>
                </a:solidFill>
                <a:prstDash val="dot"/>
                <a:round/>
                <a:headEnd len="med" w="med" type="none"/>
                <a:tailEnd len="med" w="med" type="none"/>
              </a:ln>
            </p:spPr>
          </p:cxnSp>
          <p:cxnSp>
            <p:nvCxnSpPr>
              <p:cNvPr id="235" name="Google Shape;235;p21"/>
              <p:cNvCxnSpPr/>
              <p:nvPr/>
            </p:nvCxnSpPr>
            <p:spPr>
              <a:xfrm>
                <a:off x="830400" y="2729250"/>
                <a:ext cx="7394100" cy="0"/>
              </a:xfrm>
              <a:prstGeom prst="straightConnector1">
                <a:avLst/>
              </a:prstGeom>
              <a:noFill/>
              <a:ln cap="flat" cmpd="sng" w="9525">
                <a:solidFill>
                  <a:srgbClr val="FFFFFF"/>
                </a:solidFill>
                <a:prstDash val="solid"/>
                <a:round/>
                <a:headEnd len="med" w="med" type="none"/>
                <a:tailEnd len="med" w="med" type="none"/>
              </a:ln>
            </p:spPr>
          </p:cxnSp>
        </p:grpSp>
      </p:grpSp>
      <p:sp>
        <p:nvSpPr>
          <p:cNvPr id="236" name="Google Shape;236;p21"/>
          <p:cNvSpPr txBox="1"/>
          <p:nvPr/>
        </p:nvSpPr>
        <p:spPr>
          <a:xfrm>
            <a:off x="1056675"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1 月</a:t>
            </a:r>
            <a:endParaRPr sz="700">
              <a:solidFill>
                <a:srgbClr val="666666"/>
              </a:solidFill>
              <a:latin typeface="Lato"/>
              <a:ea typeface="Lato"/>
              <a:cs typeface="Lato"/>
              <a:sym typeface="Lato"/>
            </a:endParaRPr>
          </a:p>
        </p:txBody>
      </p:sp>
      <p:sp>
        <p:nvSpPr>
          <p:cNvPr id="237" name="Google Shape;237;p21"/>
          <p:cNvSpPr txBox="1"/>
          <p:nvPr/>
        </p:nvSpPr>
        <p:spPr>
          <a:xfrm>
            <a:off x="166775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2 月</a:t>
            </a:r>
            <a:endParaRPr sz="700">
              <a:solidFill>
                <a:srgbClr val="666666"/>
              </a:solidFill>
              <a:latin typeface="Lato"/>
              <a:ea typeface="Lato"/>
              <a:cs typeface="Lato"/>
              <a:sym typeface="Lato"/>
            </a:endParaRPr>
          </a:p>
        </p:txBody>
      </p:sp>
      <p:sp>
        <p:nvSpPr>
          <p:cNvPr id="238" name="Google Shape;238;p21"/>
          <p:cNvSpPr txBox="1"/>
          <p:nvPr/>
        </p:nvSpPr>
        <p:spPr>
          <a:xfrm>
            <a:off x="2268023"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3 月</a:t>
            </a:r>
            <a:endParaRPr sz="700">
              <a:solidFill>
                <a:srgbClr val="666666"/>
              </a:solidFill>
              <a:latin typeface="Lato"/>
              <a:ea typeface="Lato"/>
              <a:cs typeface="Lato"/>
              <a:sym typeface="Lato"/>
            </a:endParaRPr>
          </a:p>
        </p:txBody>
      </p:sp>
      <p:sp>
        <p:nvSpPr>
          <p:cNvPr id="239" name="Google Shape;239;p21"/>
          <p:cNvSpPr txBox="1"/>
          <p:nvPr/>
        </p:nvSpPr>
        <p:spPr>
          <a:xfrm>
            <a:off x="287275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4 月</a:t>
            </a:r>
            <a:endParaRPr sz="700">
              <a:solidFill>
                <a:srgbClr val="666666"/>
              </a:solidFill>
              <a:latin typeface="Lato"/>
              <a:ea typeface="Lato"/>
              <a:cs typeface="Lato"/>
              <a:sym typeface="Lato"/>
            </a:endParaRPr>
          </a:p>
        </p:txBody>
      </p:sp>
      <p:sp>
        <p:nvSpPr>
          <p:cNvPr id="240" name="Google Shape;240;p21"/>
          <p:cNvSpPr txBox="1"/>
          <p:nvPr/>
        </p:nvSpPr>
        <p:spPr>
          <a:xfrm>
            <a:off x="347180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5 月</a:t>
            </a:r>
            <a:endParaRPr sz="700">
              <a:solidFill>
                <a:srgbClr val="666666"/>
              </a:solidFill>
              <a:latin typeface="Lato"/>
              <a:ea typeface="Lato"/>
              <a:cs typeface="Lato"/>
              <a:sym typeface="Lato"/>
            </a:endParaRPr>
          </a:p>
        </p:txBody>
      </p:sp>
      <p:sp>
        <p:nvSpPr>
          <p:cNvPr id="241" name="Google Shape;241;p21"/>
          <p:cNvSpPr txBox="1"/>
          <p:nvPr/>
        </p:nvSpPr>
        <p:spPr>
          <a:xfrm>
            <a:off x="408040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6 月</a:t>
            </a:r>
            <a:endParaRPr sz="700">
              <a:solidFill>
                <a:srgbClr val="666666"/>
              </a:solidFill>
              <a:latin typeface="Lato"/>
              <a:ea typeface="Lato"/>
              <a:cs typeface="Lato"/>
              <a:sym typeface="Lato"/>
            </a:endParaRPr>
          </a:p>
        </p:txBody>
      </p:sp>
      <p:sp>
        <p:nvSpPr>
          <p:cNvPr id="242" name="Google Shape;242;p21"/>
          <p:cNvSpPr txBox="1"/>
          <p:nvPr/>
        </p:nvSpPr>
        <p:spPr>
          <a:xfrm>
            <a:off x="468580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7 月</a:t>
            </a:r>
            <a:endParaRPr sz="700">
              <a:solidFill>
                <a:srgbClr val="666666"/>
              </a:solidFill>
              <a:latin typeface="Lato"/>
              <a:ea typeface="Lato"/>
              <a:cs typeface="Lato"/>
              <a:sym typeface="Lato"/>
            </a:endParaRPr>
          </a:p>
        </p:txBody>
      </p:sp>
      <p:sp>
        <p:nvSpPr>
          <p:cNvPr id="243" name="Google Shape;243;p21"/>
          <p:cNvSpPr txBox="1"/>
          <p:nvPr/>
        </p:nvSpPr>
        <p:spPr>
          <a:xfrm>
            <a:off x="528850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8 月</a:t>
            </a:r>
            <a:endParaRPr sz="700">
              <a:solidFill>
                <a:srgbClr val="666666"/>
              </a:solidFill>
              <a:latin typeface="Lato"/>
              <a:ea typeface="Lato"/>
              <a:cs typeface="Lato"/>
              <a:sym typeface="Lato"/>
            </a:endParaRPr>
          </a:p>
        </p:txBody>
      </p:sp>
      <p:sp>
        <p:nvSpPr>
          <p:cNvPr id="244" name="Google Shape;244;p21"/>
          <p:cNvSpPr txBox="1"/>
          <p:nvPr/>
        </p:nvSpPr>
        <p:spPr>
          <a:xfrm>
            <a:off x="5893900" y="4267630"/>
            <a:ext cx="3858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9 月</a:t>
            </a:r>
            <a:endParaRPr sz="700">
              <a:solidFill>
                <a:srgbClr val="666666"/>
              </a:solidFill>
              <a:latin typeface="Lato"/>
              <a:ea typeface="Lato"/>
              <a:cs typeface="Lato"/>
              <a:sym typeface="Lato"/>
            </a:endParaRPr>
          </a:p>
        </p:txBody>
      </p:sp>
      <p:sp>
        <p:nvSpPr>
          <p:cNvPr id="245" name="Google Shape;245;p21"/>
          <p:cNvSpPr txBox="1"/>
          <p:nvPr/>
        </p:nvSpPr>
        <p:spPr>
          <a:xfrm>
            <a:off x="6395800" y="4267625"/>
            <a:ext cx="574200" cy="25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10 月</a:t>
            </a:r>
            <a:endParaRPr sz="700">
              <a:solidFill>
                <a:srgbClr val="666666"/>
              </a:solidFill>
              <a:latin typeface="Lato"/>
              <a:ea typeface="Lato"/>
              <a:cs typeface="Lato"/>
              <a:sym typeface="Lato"/>
            </a:endParaRPr>
          </a:p>
        </p:txBody>
      </p:sp>
      <p:sp>
        <p:nvSpPr>
          <p:cNvPr id="246" name="Google Shape;246;p21"/>
          <p:cNvSpPr txBox="1"/>
          <p:nvPr/>
        </p:nvSpPr>
        <p:spPr>
          <a:xfrm>
            <a:off x="7017150" y="4267625"/>
            <a:ext cx="574200" cy="2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11 月</a:t>
            </a:r>
            <a:endParaRPr sz="700">
              <a:solidFill>
                <a:srgbClr val="666666"/>
              </a:solidFill>
              <a:latin typeface="Lato"/>
              <a:ea typeface="Lato"/>
              <a:cs typeface="Lato"/>
              <a:sym typeface="Lato"/>
            </a:endParaRPr>
          </a:p>
        </p:txBody>
      </p:sp>
      <p:sp>
        <p:nvSpPr>
          <p:cNvPr id="247" name="Google Shape;247;p21"/>
          <p:cNvSpPr txBox="1"/>
          <p:nvPr/>
        </p:nvSpPr>
        <p:spPr>
          <a:xfrm>
            <a:off x="7624350" y="4267625"/>
            <a:ext cx="574200" cy="25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ja" sz="700">
                <a:solidFill>
                  <a:srgbClr val="666666"/>
                </a:solidFill>
                <a:latin typeface="Lato"/>
                <a:ea typeface="Lato"/>
                <a:cs typeface="Lato"/>
                <a:sym typeface="Lato"/>
              </a:rPr>
              <a:t>12 月</a:t>
            </a:r>
            <a:endParaRPr sz="700">
              <a:solidFill>
                <a:srgbClr val="666666"/>
              </a:solidFill>
              <a:latin typeface="Lato"/>
              <a:ea typeface="Lato"/>
              <a:cs typeface="Lato"/>
              <a:sym typeface="Lato"/>
            </a:endParaRPr>
          </a:p>
        </p:txBody>
      </p:sp>
      <p:sp>
        <p:nvSpPr>
          <p:cNvPr id="248" name="Google Shape;248;p21"/>
          <p:cNvSpPr txBox="1"/>
          <p:nvPr/>
        </p:nvSpPr>
        <p:spPr>
          <a:xfrm>
            <a:off x="634436" y="428089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49" name="Google Shape;249;p21"/>
          <p:cNvSpPr txBox="1"/>
          <p:nvPr/>
        </p:nvSpPr>
        <p:spPr>
          <a:xfrm>
            <a:off x="634436" y="3934140"/>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50" name="Google Shape;250;p21"/>
          <p:cNvSpPr txBox="1"/>
          <p:nvPr/>
        </p:nvSpPr>
        <p:spPr>
          <a:xfrm>
            <a:off x="634436" y="3590088"/>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51" name="Google Shape;251;p21"/>
          <p:cNvSpPr txBox="1"/>
          <p:nvPr/>
        </p:nvSpPr>
        <p:spPr>
          <a:xfrm>
            <a:off x="634436" y="3246037"/>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52" name="Google Shape;252;p21"/>
          <p:cNvSpPr txBox="1"/>
          <p:nvPr/>
        </p:nvSpPr>
        <p:spPr>
          <a:xfrm>
            <a:off x="634436" y="2904684"/>
            <a:ext cx="3435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53" name="Google Shape;253;p21"/>
          <p:cNvSpPr txBox="1"/>
          <p:nvPr/>
        </p:nvSpPr>
        <p:spPr>
          <a:xfrm>
            <a:off x="507401" y="2561203"/>
            <a:ext cx="470700" cy="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ja"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54" name="Google Shape;254;p21"/>
          <p:cNvSpPr/>
          <p:nvPr/>
        </p:nvSpPr>
        <p:spPr>
          <a:xfrm rot="-5400000">
            <a:off x="1459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rot="-5400000">
            <a:off x="1232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rot="-5400000">
            <a:off x="848133"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rot="-5400000">
            <a:off x="621158"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rot="-5400000">
            <a:off x="3263182"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rot="-5400000">
            <a:off x="3036207"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rot="-5400000">
            <a:off x="266413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rot="-5400000">
            <a:off x="243716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p:nvPr/>
        </p:nvSpPr>
        <p:spPr>
          <a:xfrm rot="-5400000">
            <a:off x="205933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rot="-5400000">
            <a:off x="183236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rot="-5400000">
            <a:off x="6290680"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rot="-5400000">
            <a:off x="6063705"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rot="-5400000">
            <a:off x="68987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rot="-5400000">
            <a:off x="66718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rot="-5400000">
            <a:off x="750062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rot="-5400000">
            <a:off x="727365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rot="-5400000">
            <a:off x="3871775"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rot="-5400000">
            <a:off x="3644800"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rot="-5400000">
            <a:off x="4477176"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rot="-5400000">
            <a:off x="4250201"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1"/>
          <p:cNvSpPr/>
          <p:nvPr/>
        </p:nvSpPr>
        <p:spPr>
          <a:xfrm rot="-5400000">
            <a:off x="5079878"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rot="-5400000">
            <a:off x="4852903"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p:nvPr/>
        </p:nvSpPr>
        <p:spPr>
          <a:xfrm rot="-5400000">
            <a:off x="5685279" y="3772929"/>
            <a:ext cx="976800" cy="13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rot="-5400000">
            <a:off x="5458304" y="3718479"/>
            <a:ext cx="1084500" cy="13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1"/>
          <p:cNvSpPr/>
          <p:nvPr/>
        </p:nvSpPr>
        <p:spPr>
          <a:xfrm>
            <a:off x="3859960" y="4626692"/>
            <a:ext cx="60300" cy="60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1"/>
          <p:cNvSpPr txBox="1"/>
          <p:nvPr/>
        </p:nvSpPr>
        <p:spPr>
          <a:xfrm>
            <a:off x="3813097" y="4513375"/>
            <a:ext cx="717900" cy="251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Clr>
                <a:srgbClr val="000000"/>
              </a:buClr>
              <a:buSzPts val="1100"/>
              <a:buFont typeface="Arial"/>
              <a:buNone/>
            </a:pPr>
            <a:r>
              <a:rPr lang="ja" sz="700">
                <a:latin typeface="Lato"/>
                <a:ea typeface="Lato"/>
                <a:cs typeface="Lato"/>
                <a:sym typeface="Lato"/>
              </a:rPr>
              <a:t>トレンド 01</a:t>
            </a:r>
            <a:endParaRPr sz="700">
              <a:solidFill>
                <a:srgbClr val="000000"/>
              </a:solidFill>
              <a:latin typeface="Lato"/>
              <a:ea typeface="Lato"/>
              <a:cs typeface="Lato"/>
              <a:sym typeface="Lato"/>
            </a:endParaRPr>
          </a:p>
        </p:txBody>
      </p:sp>
      <p:sp>
        <p:nvSpPr>
          <p:cNvPr id="280" name="Google Shape;280;p21"/>
          <p:cNvSpPr/>
          <p:nvPr/>
        </p:nvSpPr>
        <p:spPr>
          <a:xfrm>
            <a:off x="4607537" y="4626692"/>
            <a:ext cx="60300" cy="60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txBox="1"/>
          <p:nvPr/>
        </p:nvSpPr>
        <p:spPr>
          <a:xfrm>
            <a:off x="4618755" y="4513375"/>
            <a:ext cx="675900" cy="25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ja" sz="700">
                <a:latin typeface="Lato"/>
                <a:ea typeface="Lato"/>
                <a:cs typeface="Lato"/>
                <a:sym typeface="Lato"/>
              </a:rPr>
              <a:t>トレンド 02</a:t>
            </a:r>
            <a:endParaRPr sz="700">
              <a:solidFill>
                <a:srgbClr val="000000"/>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